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70" r:id="rId4"/>
    <p:sldId id="272" r:id="rId5"/>
    <p:sldId id="271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66F7-317E-48D1-DA5E-17F8D526F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7242-9F18-4D2B-CCF1-13B80BA09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FAC1-2820-F200-747E-6EAA5E9B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2B74D-B655-92E8-744A-81BD605B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7A78-D2FD-6F36-BF7C-A8D515EC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7518-1C0B-1139-7B88-C0AB344B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EE890-4CD1-48DE-8CA1-0F29C3326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3CF4A-5A5C-CA69-A21C-863596EB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3868-682E-0A77-EB49-1DE599F5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B0F4-8B1D-A8A9-043F-6101A2C2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8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3B87F-E8D7-FDC9-7133-DCF0F133C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675E9-3C20-B5E6-79EB-68665E597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4BFC0-C8F7-FC00-6A8D-31879F0D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6CA0-80FB-EE88-65D5-CC347CE5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32A15-4EFD-CA6B-AD68-AF7FEACF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2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5EB2-F36E-C2D5-3EF3-F0E3216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B69B-E4D1-F0C9-9E9D-5EDFBA8C2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5CA4-505D-6484-C2D3-9F1C158E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8ECD-0C25-55E7-C5EF-19A6AF5A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8CF2-98ED-59DB-CB32-ECB354AF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2971-1F3E-46C0-8F87-C804650F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59FAD-E1C0-227E-0BCA-5FF7252F2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6887-7F57-11AA-2FA3-ACB1B267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40EDF-EDAB-EEDB-4B36-97E6B53E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30A3-604D-3BFE-E5D9-B77ED5C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5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855-088C-F94A-6585-997C8D6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A2E2-CFC0-308C-0B57-21035C2DE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11D9D-8529-55F3-7BFC-4B046C00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4AE09-4E5B-40D0-76DC-A376832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2C4C3-6859-0DCA-4E95-242BF251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0E0B-9902-83F6-31FD-ACE67777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2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EE12-7E07-EFCE-1851-7A6F47F7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94D13-3FBB-6CBC-5949-36C72E1C3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54CA-175A-B8B6-1518-E27D54D8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FD70B-73E4-8ADD-A064-129B8F724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04ADF-FC00-99D6-8D89-80794818E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D425-6312-0CA5-C53A-E440319A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5414E-56E4-9BD0-6948-057390A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4273F-D839-4710-3BE6-324BD7F5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EBCD-ABBE-AB14-0549-D12BD602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16180-AA86-3C81-E7E9-0A127026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142D-10EB-4C86-8F38-0E1EEB4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A9C3-3260-2653-0F87-586B153A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5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FA194-28DA-5CFD-AEFF-D5F79BB2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054D0-C951-1A82-6312-7E1CD4D8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6B0F-947E-7C09-7192-95D33CAA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DE6-B42F-B22E-2EBA-D2EE7702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DDEA-A187-3612-04BE-5D85B7F5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CC11A-9593-FE47-76B8-289F338F5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43D8A-0500-E69D-368B-8134A62B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985F8-ADC6-A910-91C4-C70D04E9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42AB8-685F-A8A6-C974-85781F40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CA7B-1FA7-9486-C60B-6EF85D9F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16F28-4051-6845-9439-43CAB774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40A59-82EF-F0CA-648A-CE0E4D32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3EAF-F835-D74F-C4B5-4B244D10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2658-7FDC-6DEF-3188-D8A8276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D5DFF-A8BD-B843-D66C-F20FB1A2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accent3">
                <a:lumMod val="20000"/>
                <a:lumOff val="80000"/>
              </a:schemeClr>
            </a:gs>
            <a:gs pos="74000">
              <a:schemeClr val="tx2">
                <a:lumMod val="10000"/>
                <a:lumOff val="9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26DD5-261B-94A7-E8AB-7F152409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E68CB-A040-C9D3-9715-4169F015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AC70A-1874-0258-9C17-11F746A40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BBD2D-8508-4244-8432-A6A23086BFD0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51719-5054-143D-173B-A1AD0C175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977F8-8798-40B0-5316-654C86A44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EF43F-047C-4ECA-8D93-22133C7C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4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0F189-0E71-4C4D-9279-9B5345428AD8}"/>
              </a:ext>
            </a:extLst>
          </p:cNvPr>
          <p:cNvSpPr/>
          <p:nvPr/>
        </p:nvSpPr>
        <p:spPr>
          <a:xfrm>
            <a:off x="2890838" y="4574901"/>
            <a:ext cx="6433088" cy="1712418"/>
          </a:xfrm>
          <a:custGeom>
            <a:avLst/>
            <a:gdLst>
              <a:gd name="connsiteX0" fmla="*/ 0 w 6433088"/>
              <a:gd name="connsiteY0" fmla="*/ 285409 h 1712418"/>
              <a:gd name="connsiteX1" fmla="*/ 285409 w 6433088"/>
              <a:gd name="connsiteY1" fmla="*/ 0 h 1712418"/>
              <a:gd name="connsiteX2" fmla="*/ 813013 w 6433088"/>
              <a:gd name="connsiteY2" fmla="*/ 0 h 1712418"/>
              <a:gd name="connsiteX3" fmla="*/ 1281995 w 6433088"/>
              <a:gd name="connsiteY3" fmla="*/ 0 h 1712418"/>
              <a:gd name="connsiteX4" fmla="*/ 1926845 w 6433088"/>
              <a:gd name="connsiteY4" fmla="*/ 0 h 1712418"/>
              <a:gd name="connsiteX5" fmla="*/ 2454449 w 6433088"/>
              <a:gd name="connsiteY5" fmla="*/ 0 h 1712418"/>
              <a:gd name="connsiteX6" fmla="*/ 3157921 w 6433088"/>
              <a:gd name="connsiteY6" fmla="*/ 0 h 1712418"/>
              <a:gd name="connsiteX7" fmla="*/ 3744148 w 6433088"/>
              <a:gd name="connsiteY7" fmla="*/ 0 h 1712418"/>
              <a:gd name="connsiteX8" fmla="*/ 4271753 w 6433088"/>
              <a:gd name="connsiteY8" fmla="*/ 0 h 1712418"/>
              <a:gd name="connsiteX9" fmla="*/ 4975225 w 6433088"/>
              <a:gd name="connsiteY9" fmla="*/ 0 h 1712418"/>
              <a:gd name="connsiteX10" fmla="*/ 5385584 w 6433088"/>
              <a:gd name="connsiteY10" fmla="*/ 0 h 1712418"/>
              <a:gd name="connsiteX11" fmla="*/ 6147679 w 6433088"/>
              <a:gd name="connsiteY11" fmla="*/ 0 h 1712418"/>
              <a:gd name="connsiteX12" fmla="*/ 6433088 w 6433088"/>
              <a:gd name="connsiteY12" fmla="*/ 285409 h 1712418"/>
              <a:gd name="connsiteX13" fmla="*/ 6433088 w 6433088"/>
              <a:gd name="connsiteY13" fmla="*/ 856209 h 1712418"/>
              <a:gd name="connsiteX14" fmla="*/ 6433088 w 6433088"/>
              <a:gd name="connsiteY14" fmla="*/ 1427009 h 1712418"/>
              <a:gd name="connsiteX15" fmla="*/ 6147679 w 6433088"/>
              <a:gd name="connsiteY15" fmla="*/ 1712418 h 1712418"/>
              <a:gd name="connsiteX16" fmla="*/ 5561452 w 6433088"/>
              <a:gd name="connsiteY16" fmla="*/ 1712418 h 1712418"/>
              <a:gd name="connsiteX17" fmla="*/ 5151093 w 6433088"/>
              <a:gd name="connsiteY17" fmla="*/ 1712418 h 1712418"/>
              <a:gd name="connsiteX18" fmla="*/ 4506243 w 6433088"/>
              <a:gd name="connsiteY18" fmla="*/ 1712418 h 1712418"/>
              <a:gd name="connsiteX19" fmla="*/ 3978639 w 6433088"/>
              <a:gd name="connsiteY19" fmla="*/ 1712418 h 1712418"/>
              <a:gd name="connsiteX20" fmla="*/ 3392412 w 6433088"/>
              <a:gd name="connsiteY20" fmla="*/ 1712418 h 1712418"/>
              <a:gd name="connsiteX21" fmla="*/ 2688940 w 6433088"/>
              <a:gd name="connsiteY21" fmla="*/ 1712418 h 1712418"/>
              <a:gd name="connsiteX22" fmla="*/ 2102713 w 6433088"/>
              <a:gd name="connsiteY22" fmla="*/ 1712418 h 1712418"/>
              <a:gd name="connsiteX23" fmla="*/ 1399240 w 6433088"/>
              <a:gd name="connsiteY23" fmla="*/ 1712418 h 1712418"/>
              <a:gd name="connsiteX24" fmla="*/ 930259 w 6433088"/>
              <a:gd name="connsiteY24" fmla="*/ 1712418 h 1712418"/>
              <a:gd name="connsiteX25" fmla="*/ 285409 w 6433088"/>
              <a:gd name="connsiteY25" fmla="*/ 1712418 h 1712418"/>
              <a:gd name="connsiteX26" fmla="*/ 0 w 6433088"/>
              <a:gd name="connsiteY26" fmla="*/ 1427009 h 1712418"/>
              <a:gd name="connsiteX27" fmla="*/ 0 w 6433088"/>
              <a:gd name="connsiteY27" fmla="*/ 844793 h 1712418"/>
              <a:gd name="connsiteX28" fmla="*/ 0 w 6433088"/>
              <a:gd name="connsiteY28" fmla="*/ 285409 h 171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33088" h="1712418" fill="none" extrusionOk="0">
                <a:moveTo>
                  <a:pt x="0" y="285409"/>
                </a:moveTo>
                <a:cubicBezTo>
                  <a:pt x="2361" y="122604"/>
                  <a:pt x="149305" y="-889"/>
                  <a:pt x="285409" y="0"/>
                </a:cubicBezTo>
                <a:cubicBezTo>
                  <a:pt x="526848" y="-25130"/>
                  <a:pt x="682333" y="2361"/>
                  <a:pt x="813013" y="0"/>
                </a:cubicBezTo>
                <a:cubicBezTo>
                  <a:pt x="943693" y="-2361"/>
                  <a:pt x="1116686" y="18463"/>
                  <a:pt x="1281995" y="0"/>
                </a:cubicBezTo>
                <a:cubicBezTo>
                  <a:pt x="1447304" y="-18463"/>
                  <a:pt x="1696744" y="39143"/>
                  <a:pt x="1926845" y="0"/>
                </a:cubicBezTo>
                <a:cubicBezTo>
                  <a:pt x="2156946" y="-39143"/>
                  <a:pt x="2263870" y="45734"/>
                  <a:pt x="2454449" y="0"/>
                </a:cubicBezTo>
                <a:cubicBezTo>
                  <a:pt x="2645028" y="-45734"/>
                  <a:pt x="2811092" y="77886"/>
                  <a:pt x="3157921" y="0"/>
                </a:cubicBezTo>
                <a:cubicBezTo>
                  <a:pt x="3504750" y="-77886"/>
                  <a:pt x="3567352" y="12987"/>
                  <a:pt x="3744148" y="0"/>
                </a:cubicBezTo>
                <a:cubicBezTo>
                  <a:pt x="3920944" y="-12987"/>
                  <a:pt x="4080074" y="1460"/>
                  <a:pt x="4271753" y="0"/>
                </a:cubicBezTo>
                <a:cubicBezTo>
                  <a:pt x="4463433" y="-1460"/>
                  <a:pt x="4646518" y="57136"/>
                  <a:pt x="4975225" y="0"/>
                </a:cubicBezTo>
                <a:cubicBezTo>
                  <a:pt x="5303932" y="-57136"/>
                  <a:pt x="5252768" y="841"/>
                  <a:pt x="5385584" y="0"/>
                </a:cubicBezTo>
                <a:cubicBezTo>
                  <a:pt x="5518400" y="-841"/>
                  <a:pt x="5990145" y="27412"/>
                  <a:pt x="6147679" y="0"/>
                </a:cubicBezTo>
                <a:cubicBezTo>
                  <a:pt x="6324532" y="-18277"/>
                  <a:pt x="6414647" y="87321"/>
                  <a:pt x="6433088" y="285409"/>
                </a:cubicBezTo>
                <a:cubicBezTo>
                  <a:pt x="6450740" y="461003"/>
                  <a:pt x="6390055" y="720197"/>
                  <a:pt x="6433088" y="856209"/>
                </a:cubicBezTo>
                <a:cubicBezTo>
                  <a:pt x="6476121" y="992221"/>
                  <a:pt x="6368170" y="1179632"/>
                  <a:pt x="6433088" y="1427009"/>
                </a:cubicBezTo>
                <a:cubicBezTo>
                  <a:pt x="6453169" y="1586571"/>
                  <a:pt x="6323425" y="1730749"/>
                  <a:pt x="6147679" y="1712418"/>
                </a:cubicBezTo>
                <a:cubicBezTo>
                  <a:pt x="5929102" y="1730225"/>
                  <a:pt x="5835141" y="1698892"/>
                  <a:pt x="5561452" y="1712418"/>
                </a:cubicBezTo>
                <a:cubicBezTo>
                  <a:pt x="5287763" y="1725944"/>
                  <a:pt x="5341848" y="1688632"/>
                  <a:pt x="5151093" y="1712418"/>
                </a:cubicBezTo>
                <a:cubicBezTo>
                  <a:pt x="4960338" y="1736204"/>
                  <a:pt x="4752984" y="1638103"/>
                  <a:pt x="4506243" y="1712418"/>
                </a:cubicBezTo>
                <a:cubicBezTo>
                  <a:pt x="4259502" y="1786733"/>
                  <a:pt x="4193145" y="1682723"/>
                  <a:pt x="3978639" y="1712418"/>
                </a:cubicBezTo>
                <a:cubicBezTo>
                  <a:pt x="3764133" y="1742113"/>
                  <a:pt x="3575019" y="1644160"/>
                  <a:pt x="3392412" y="1712418"/>
                </a:cubicBezTo>
                <a:cubicBezTo>
                  <a:pt x="3209805" y="1780676"/>
                  <a:pt x="2834238" y="1688362"/>
                  <a:pt x="2688940" y="1712418"/>
                </a:cubicBezTo>
                <a:cubicBezTo>
                  <a:pt x="2543642" y="1736474"/>
                  <a:pt x="2336164" y="1704681"/>
                  <a:pt x="2102713" y="1712418"/>
                </a:cubicBezTo>
                <a:cubicBezTo>
                  <a:pt x="1869262" y="1720155"/>
                  <a:pt x="1551689" y="1677611"/>
                  <a:pt x="1399240" y="1712418"/>
                </a:cubicBezTo>
                <a:cubicBezTo>
                  <a:pt x="1246791" y="1747225"/>
                  <a:pt x="1080354" y="1707762"/>
                  <a:pt x="930259" y="1712418"/>
                </a:cubicBezTo>
                <a:cubicBezTo>
                  <a:pt x="780164" y="1717074"/>
                  <a:pt x="500842" y="1698625"/>
                  <a:pt x="285409" y="1712418"/>
                </a:cubicBezTo>
                <a:cubicBezTo>
                  <a:pt x="107359" y="1736811"/>
                  <a:pt x="-5011" y="1586560"/>
                  <a:pt x="0" y="1427009"/>
                </a:cubicBezTo>
                <a:cubicBezTo>
                  <a:pt x="-34735" y="1301165"/>
                  <a:pt x="69458" y="1024733"/>
                  <a:pt x="0" y="844793"/>
                </a:cubicBezTo>
                <a:cubicBezTo>
                  <a:pt x="-69458" y="664853"/>
                  <a:pt x="49175" y="402910"/>
                  <a:pt x="0" y="285409"/>
                </a:cubicBezTo>
                <a:close/>
              </a:path>
              <a:path w="6433088" h="1712418" stroke="0" extrusionOk="0">
                <a:moveTo>
                  <a:pt x="0" y="285409"/>
                </a:moveTo>
                <a:cubicBezTo>
                  <a:pt x="8932" y="131444"/>
                  <a:pt x="154470" y="-22097"/>
                  <a:pt x="285409" y="0"/>
                </a:cubicBezTo>
                <a:cubicBezTo>
                  <a:pt x="494096" y="-2919"/>
                  <a:pt x="752496" y="25049"/>
                  <a:pt x="988881" y="0"/>
                </a:cubicBezTo>
                <a:cubicBezTo>
                  <a:pt x="1225266" y="-25049"/>
                  <a:pt x="1392237" y="54745"/>
                  <a:pt x="1633731" y="0"/>
                </a:cubicBezTo>
                <a:cubicBezTo>
                  <a:pt x="1875225" y="-54745"/>
                  <a:pt x="2043613" y="24820"/>
                  <a:pt x="2278581" y="0"/>
                </a:cubicBezTo>
                <a:cubicBezTo>
                  <a:pt x="2513549" y="-24820"/>
                  <a:pt x="2593179" y="42773"/>
                  <a:pt x="2864808" y="0"/>
                </a:cubicBezTo>
                <a:cubicBezTo>
                  <a:pt x="3136437" y="-42773"/>
                  <a:pt x="3223829" y="23913"/>
                  <a:pt x="3509658" y="0"/>
                </a:cubicBezTo>
                <a:cubicBezTo>
                  <a:pt x="3795487" y="-23913"/>
                  <a:pt x="3798700" y="28493"/>
                  <a:pt x="3920016" y="0"/>
                </a:cubicBezTo>
                <a:cubicBezTo>
                  <a:pt x="4041332" y="-28493"/>
                  <a:pt x="4350546" y="58155"/>
                  <a:pt x="4623489" y="0"/>
                </a:cubicBezTo>
                <a:cubicBezTo>
                  <a:pt x="4896432" y="-58155"/>
                  <a:pt x="5029757" y="76385"/>
                  <a:pt x="5268339" y="0"/>
                </a:cubicBezTo>
                <a:cubicBezTo>
                  <a:pt x="5506921" y="-76385"/>
                  <a:pt x="5718952" y="7828"/>
                  <a:pt x="6147679" y="0"/>
                </a:cubicBezTo>
                <a:cubicBezTo>
                  <a:pt x="6294971" y="-43290"/>
                  <a:pt x="6419845" y="136655"/>
                  <a:pt x="6433088" y="285409"/>
                </a:cubicBezTo>
                <a:cubicBezTo>
                  <a:pt x="6439719" y="458906"/>
                  <a:pt x="6424766" y="712379"/>
                  <a:pt x="6433088" y="821961"/>
                </a:cubicBezTo>
                <a:cubicBezTo>
                  <a:pt x="6441410" y="931543"/>
                  <a:pt x="6394822" y="1242362"/>
                  <a:pt x="6433088" y="1427009"/>
                </a:cubicBezTo>
                <a:cubicBezTo>
                  <a:pt x="6426963" y="1603948"/>
                  <a:pt x="6297689" y="1739097"/>
                  <a:pt x="6147679" y="1712418"/>
                </a:cubicBezTo>
                <a:cubicBezTo>
                  <a:pt x="5892688" y="1747831"/>
                  <a:pt x="5768857" y="1680270"/>
                  <a:pt x="5620075" y="1712418"/>
                </a:cubicBezTo>
                <a:cubicBezTo>
                  <a:pt x="5471293" y="1744566"/>
                  <a:pt x="5279048" y="1667601"/>
                  <a:pt x="5151093" y="1712418"/>
                </a:cubicBezTo>
                <a:cubicBezTo>
                  <a:pt x="5023138" y="1757235"/>
                  <a:pt x="4746323" y="1712170"/>
                  <a:pt x="4564866" y="1712418"/>
                </a:cubicBezTo>
                <a:cubicBezTo>
                  <a:pt x="4383409" y="1712666"/>
                  <a:pt x="4051104" y="1652089"/>
                  <a:pt x="3861394" y="1712418"/>
                </a:cubicBezTo>
                <a:cubicBezTo>
                  <a:pt x="3671684" y="1772747"/>
                  <a:pt x="3398229" y="1702591"/>
                  <a:pt x="3216544" y="1712418"/>
                </a:cubicBezTo>
                <a:cubicBezTo>
                  <a:pt x="3034859" y="1722245"/>
                  <a:pt x="2809154" y="1701836"/>
                  <a:pt x="2688940" y="1712418"/>
                </a:cubicBezTo>
                <a:cubicBezTo>
                  <a:pt x="2568726" y="1723000"/>
                  <a:pt x="2281227" y="1676922"/>
                  <a:pt x="2102713" y="1712418"/>
                </a:cubicBezTo>
                <a:cubicBezTo>
                  <a:pt x="1924199" y="1747914"/>
                  <a:pt x="1884607" y="1675777"/>
                  <a:pt x="1692354" y="1712418"/>
                </a:cubicBezTo>
                <a:cubicBezTo>
                  <a:pt x="1500101" y="1749059"/>
                  <a:pt x="1232064" y="1675516"/>
                  <a:pt x="1106127" y="1712418"/>
                </a:cubicBezTo>
                <a:cubicBezTo>
                  <a:pt x="980190" y="1749320"/>
                  <a:pt x="511471" y="1704977"/>
                  <a:pt x="285409" y="1712418"/>
                </a:cubicBezTo>
                <a:cubicBezTo>
                  <a:pt x="124386" y="1698067"/>
                  <a:pt x="-11700" y="1555309"/>
                  <a:pt x="0" y="1427009"/>
                </a:cubicBezTo>
                <a:cubicBezTo>
                  <a:pt x="-35317" y="1234695"/>
                  <a:pt x="15567" y="1008874"/>
                  <a:pt x="0" y="879041"/>
                </a:cubicBezTo>
                <a:cubicBezTo>
                  <a:pt x="-15567" y="749208"/>
                  <a:pt x="57653" y="580603"/>
                  <a:pt x="0" y="285409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295603031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Metaheuristic Optimization: 4 Cutting-Edge Applications</a:t>
            </a:r>
          </a:p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 by Differential Evolution algorithm (DE)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Seyed Muhammad Hossein Mousavi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BD49F-247E-4D96-8ED8-ADE04E45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556" y="6172201"/>
            <a:ext cx="685800" cy="685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92E71C-DE74-4CE5-851D-286D8DDE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1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E0198F-ABEF-4F4E-8450-CC81CEEF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" y="5505797"/>
            <a:ext cx="2853617" cy="133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95A3B-EFA3-42C4-ACEC-8D8DAEF2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426"/>
            <a:ext cx="5714439" cy="429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C0904-C1A9-4721-B98C-C90BC7173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6" y="4124865"/>
            <a:ext cx="2868074" cy="2231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50E59-BE63-492E-A5A4-6B40292DD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23" y="4271430"/>
            <a:ext cx="828654" cy="832860"/>
          </a:xfrm>
          <a:prstGeom prst="rect">
            <a:avLst/>
          </a:prstGeom>
          <a:ln>
            <a:noFill/>
          </a:ln>
          <a:effectLst>
            <a:reflection blurRad="6350" stA="50000" endA="300" endPos="90000" dist="50800" dir="5400000" sy="-100000" algn="bl" rotWithShape="0"/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87F5B-4B80-4084-97DB-5B008B11E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46" y="1964636"/>
            <a:ext cx="975895" cy="975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766B5-2207-4942-BDCA-BE1A6A33D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7" y="82770"/>
            <a:ext cx="1331755" cy="74661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546AA7-473C-4E53-BCCD-A0C449BC7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092" y="82770"/>
            <a:ext cx="975628" cy="107341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FE2DF-6167-4F50-ACC6-8B4684056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55" y="0"/>
            <a:ext cx="3038779" cy="1950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F75143-0AC8-4CB6-923C-FEC133ECE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9" y="3827615"/>
            <a:ext cx="1345397" cy="10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1BC0E-1FF6-46DE-10F6-1B4EBDCF4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13" y="136526"/>
            <a:ext cx="4929841" cy="3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87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18F42-E1EC-3F74-AD45-199651DC40E5}"/>
              </a:ext>
            </a:extLst>
          </p:cNvPr>
          <p:cNvSpPr txBox="1"/>
          <p:nvPr/>
        </p:nvSpPr>
        <p:spPr>
          <a:xfrm>
            <a:off x="179109" y="207390"/>
            <a:ext cx="11636654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 (Protein Folding) by Differential Evolution algorithm (DE)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Space-Time Warping by Firefly Algorithm (FA)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Exoplanetary Adaptation Simulation by Genetic Algorithm (GA)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 Antenna Design by Particle Swarm Optimization algorithm (PSO)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8358-F6C7-A84F-4635-68EDA0DC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348" y="6192477"/>
            <a:ext cx="876889" cy="69287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2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A close up of a logo&#10;&#10;AI-generated content may be incorrect.">
            <a:extLst>
              <a:ext uri="{FF2B5EF4-FFF2-40B4-BE49-F238E27FC236}">
                <a16:creationId xmlns:a16="http://schemas.microsoft.com/office/drawing/2014/main" id="{E10D1D51-E406-C30D-52F8-EFDC7AA7E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7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3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515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Amino acids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basic building blocks of proteins, linked together in chains.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large biomolecule made of amino acids that performs vital functions in living organisms.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peptide bond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chemical link between two amino acids in a protein chain.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by which a linear chain of amino acids folds into a functional 3D shape.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3D arrangement of atoms in a protein, determining its function.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energy minimization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finding the most stable shape of a protein by minimizing its total energy.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protein folding important?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is essential in nature because only the correctly folded shape allows a protein to perform its biological function inside living cells.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misfolding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diseases such as Alzheimer’s, Parkinson and more appear.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simulate folding in the lab to understand, predict, fix, or design new proteins to find cures to diseases.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4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589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helps to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a protein folds.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for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when it folds incorrectly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misfolded shapes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related to diseases like Alzheimer’s, Parkinson’s, and more.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total energy of the protein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includes: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Lennard-Jones potential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(for non-bonded/adjacent amino acids) and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Harmonic bond energy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(for adjacent amino acids)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adjusting the 3D positions of amino acids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distances between them are physically ideal: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too close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(causing strong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repulsion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energy)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</a:p>
          <a:p>
            <a:pPr marL="1714500" lvl="3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too far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(breaking bonds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energy)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Differential Evolution (DE) to search for the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stable, lowest-energy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arrangement.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finding not far nor close but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the right distance.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looking for the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one amino acid to another in 3D space.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amino acid has a 3D coordinate (x, y, z)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calculates the distance between pairs of these coordinates.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7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5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294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Evolution (DE)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because it’s a powerful optimization algorithm that works well on complex, non-linear problems like protein folding.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advantage is that it doesn’t need gradients and can efficiently explore the search space to find a global minimum even in rugged energy landscapes.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BA7A956D-C646-AAB2-4380-2F119D4E0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06" y="2802653"/>
            <a:ext cx="6457950" cy="35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32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6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4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/>
              <p:nvPr/>
            </p:nvSpPr>
            <p:spPr>
              <a:xfrm>
                <a:off x="584597" y="1142635"/>
                <a:ext cx="11010830" cy="4245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Objective Function is: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LJ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bond</m:t>
                          </m:r>
                          <m:r>
                            <m:rPr>
                              <m:nor/>
                            </m:rPr>
                            <a:rPr lang="en-US" sz="1600" i="1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Where:</a:t>
                </a:r>
                <a:b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(A) Lennard-Jones Potential for Non-Adjacent Residues: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LJ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&lt;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 </m:t>
                          </m:r>
                        </m:e>
                      </m:nary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Arial" panose="020B0604020202020204" pitchFamily="34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Euclidean distance between amino acid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Only applies to non-adjacent residues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Models van der Waals forces: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Too close </a:t>
                </a:r>
                <a14:m>
                  <m:oMath xmlns:m="http://schemas.openxmlformats.org/officeDocument/2006/math"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large positive repulsion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Our Goal: Optimal spacing </a:t>
                </a:r>
                <a14:m>
                  <m:oMath xmlns:m="http://schemas.openxmlformats.org/officeDocument/2006/math"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minimum energy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Too far </a:t>
                </a:r>
                <a14:m>
                  <m:oMath xmlns:m="http://schemas.openxmlformats.org/officeDocument/2006/math"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weak negative attraction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7" y="1142635"/>
                <a:ext cx="11010830" cy="4245906"/>
              </a:xfrm>
              <a:prstGeom prst="rect">
                <a:avLst/>
              </a:prstGeom>
              <a:blipFill>
                <a:blip r:embed="rId4"/>
                <a:stretch>
                  <a:fillRect l="-332" t="-430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48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7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4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/>
              <p:nvPr/>
            </p:nvSpPr>
            <p:spPr>
              <a:xfrm>
                <a:off x="584597" y="1142635"/>
                <a:ext cx="11010830" cy="2216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(B) Harmonic Bond Energy for Adjacent Residues: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bond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𝑁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distance between adjacent amino acids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Penalizes deviation from ideal bond length </a:t>
                </a:r>
                <a14:m>
                  <m:oMath xmlns:m="http://schemas.openxmlformats.org/officeDocument/2006/math">
                    <m:r>
                      <a:rPr lang="en-US" sz="16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600" b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unit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Acts like a 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spring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between neighboring amino acids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7" y="1142635"/>
                <a:ext cx="11010830" cy="2216312"/>
              </a:xfrm>
              <a:prstGeom prst="rect">
                <a:avLst/>
              </a:prstGeom>
              <a:blipFill>
                <a:blip r:embed="rId4"/>
                <a:stretch>
                  <a:fillRect l="-332" t="-824" b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45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8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4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/>
              <p:nvPr/>
            </p:nvSpPr>
            <p:spPr>
              <a:xfrm>
                <a:off x="584597" y="1142635"/>
                <a:ext cx="11010830" cy="4104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Input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Georgia" panose="02040502050405020303" pitchFamily="18" charset="0"/>
                    <a:cs typeface="Times New Roman" panose="02020603050405020304" pitchFamily="18" charset="0"/>
                  </a:rPr>
                  <a:t>Number of amino acids: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Georgia" panose="02040502050405020303" pitchFamily="18" charset="0"/>
                    <a:cs typeface="Times New Roman" panose="02020603050405020304" pitchFamily="18" charset="0"/>
                  </a:rPr>
                  <a:t>num_amino_acids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Georgia" panose="02040502050405020303" pitchFamily="18" charset="0"/>
                    <a:cs typeface="Times New Roman" panose="02020603050405020304" pitchFamily="18" charset="0"/>
                  </a:rPr>
                  <a:t> = 15</a:t>
                </a:r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Random 3D positions: Initial population of candidates (shape: [particles, 15, 3])</a:t>
                </a:r>
                <a:endParaRPr lang="en-US" sz="1600" dirty="0"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 Process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marR="0" lvl="0" indent="-342900">
                  <a:spcBef>
                    <a:spcPts val="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tabLst>
                    <a:tab pos="685800" algn="l"/>
                  </a:tabLs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For each generation: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Mutation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Create a donor vector using 3 random candidates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 startAt="2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Crossover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Mix the new candidate vector with the current target to form a trial vector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 startAt="2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Evaluation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Compute the energy of the trial using:</a:t>
                </a:r>
              </a:p>
              <a:p>
                <a:pPr marL="0" marR="0">
                  <a:spcBef>
                    <a:spcPts val="0"/>
                  </a:spcBef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𝐸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LJ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bond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 startAt="4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Selection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If trial energy is better (lower), replace the current candidate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 startAt="4"/>
                  <a:tabLst>
                    <a:tab pos="685800" algn="l"/>
                  </a:tabLst>
                </a:pP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Track best score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Store best position and its energy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58749E-3660-0734-872E-DEECB0F6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7" y="1142635"/>
                <a:ext cx="11010830" cy="4104842"/>
              </a:xfrm>
              <a:prstGeom prst="rect">
                <a:avLst/>
              </a:prstGeom>
              <a:blipFill>
                <a:blip r:embed="rId4"/>
                <a:stretch>
                  <a:fillRect l="-332" t="-445" b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253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B363FA28-C2BD-0C73-44CA-D45AC311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694A67-C786-4D0F-8D4E-38672C8D6A33}" type="slidenum">
              <a:rPr lang="en-US" sz="1800" b="1" smtClean="0">
                <a:solidFill>
                  <a:srgbClr val="FF0000"/>
                </a:solidFill>
              </a:rPr>
              <a:t>9</a:t>
            </a:fld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3B943-1CDB-4224-99A3-F063231BCCE7}"/>
              </a:ext>
            </a:extLst>
          </p:cNvPr>
          <p:cNvSpPr txBox="1"/>
          <p:nvPr/>
        </p:nvSpPr>
        <p:spPr>
          <a:xfrm>
            <a:off x="214313" y="261938"/>
            <a:ext cx="11615737" cy="14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Folding by Differential Evolution algorithm (DE)</a:t>
            </a: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2EC7B-E997-A219-149A-249B7318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27" y="6240625"/>
            <a:ext cx="596573" cy="59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FC91C864-0665-7FB9-6409-D2999497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2" y="0"/>
            <a:ext cx="1634067" cy="91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58749E-3660-0734-872E-DEECB0F65CFD}"/>
              </a:ext>
            </a:extLst>
          </p:cNvPr>
          <p:cNvSpPr txBox="1"/>
          <p:nvPr/>
        </p:nvSpPr>
        <p:spPr>
          <a:xfrm>
            <a:off x="584597" y="1142635"/>
            <a:ext cx="11010830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3D positions of all 15 amino acids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minimized energy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plot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showing energy decreasing over iterations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final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folded protein structure</a:t>
            </a:r>
          </a:p>
        </p:txBody>
      </p:sp>
      <p:pic>
        <p:nvPicPr>
          <p:cNvPr id="12" name="Picture 11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E9364EBA-8601-7129-1535-5C10251F5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" y="3462336"/>
            <a:ext cx="6267452" cy="3133726"/>
          </a:xfrm>
          <a:prstGeom prst="rect">
            <a:avLst/>
          </a:prstGeom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3A42683A-F54E-1D0D-CBF9-6E106C78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91" y="1311618"/>
            <a:ext cx="5504472" cy="54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0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806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Seyed Muhammad Hossein Mousavi</dc:creator>
  <cp:lastModifiedBy>Seyed Muhammad Hossein Mousavi</cp:lastModifiedBy>
  <cp:revision>61</cp:revision>
  <dcterms:created xsi:type="dcterms:W3CDTF">2025-09-23T07:20:47Z</dcterms:created>
  <dcterms:modified xsi:type="dcterms:W3CDTF">2025-10-11T16:17:15Z</dcterms:modified>
</cp:coreProperties>
</file>